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00446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C69D-EC50-09E9-DEBA-AB9D3A8FC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80FEA-FA06-ED7A-07E3-3EDF99CB3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13036-3F4D-DE41-46B1-57FC904F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FD629-F9C4-13F0-749D-E6B5D0BD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EA023-4973-5709-C3CC-EEFB76DC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57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D9E5-C85D-43CA-FA4E-F8E2B625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0C727-E251-BE3F-9B19-FDE079DC5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D4A42-6271-852E-1F63-AB51E3BE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C4AD3-47AF-E557-4B70-B6A5F105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3F4E-9201-59F6-99BF-245CFA3C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2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9E11C-F4B8-E00F-D6B8-1C3C3E9B4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8BB42-B4C6-4CCF-D877-1974ABBCA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22C1-73F9-EFFE-DF0A-5B4E86D6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F961-4792-3F9C-90F1-33FEF1DB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B1B1A-FF22-6D48-C5EB-91985664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5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216C-65E9-ADC4-6743-EDCDF6E2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84E0-8A05-89D3-D878-B0CF30D59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EA2B1-E812-8301-2E66-2BC7D4BA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241CF-389B-8D98-F56B-E0AC2A8E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A2784-E3B1-ED6F-D347-42D741CB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2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D7D7-4C5A-DBC2-FD1B-F4F14276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5DA31-01C5-4EF4-CADE-1F5B6F75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B3AE1-69D8-89C1-DECC-7C546D00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139B9-2C2B-040A-114D-37F74C7C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A3EC2-025A-BC39-E5C4-9DE3E289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78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FC4C-E2F4-57C6-8803-1DE72F45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FFFD9-CC37-00D1-FD6A-CD00A3C7A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D5A4B-FDDA-1070-ACB9-7DD91435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CD903-9574-F57A-F9CC-268CD0CB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F53B8-1F23-A8CD-14E2-2157ACEAC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4D369-0E3C-27F8-3085-87F18337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68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9A2A-7E16-E405-33B6-82BB0F3D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F77D9-8B71-772B-9B39-74B0E3F59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BA2B1-C1E0-0966-E285-02D8098EF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87962-3527-2D8E-37F3-50E68E40D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B4231-3A9F-71BD-EFDD-8BB43514F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EF752-ECB3-0D00-DE17-C9642CB5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ECED9-4E1B-2619-43D0-978DDD5D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9FBD7-FC90-4AA5-C81E-BB1D09DF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70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3FC-D59D-7850-09AA-8070F670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264DC-2393-36EE-2306-28F8AB30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D9EDA-B49D-D904-C2E9-18F24A97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FCA74-2F73-2EAB-2836-B8753A53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12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9362A-828C-0451-1C97-260F6A3A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9F1D1-1130-43BB-5511-64211117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68015-0C8B-6FB5-80FE-7319A377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11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29A7-A187-FDD3-7A73-6371A035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816AB-D554-6F29-67CA-FBCD90E3E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81F69-3C9F-2A49-6AD3-5A270CDD4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C06F6-3FF6-4278-E984-F617604B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7BB54-3DBC-61F5-A7A2-767E0214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FF43C-6E23-B166-3DBE-E97B5CA0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96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F7FC-EC19-7AC8-183C-EB1D7599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E444A-F725-017E-76AB-5A8FB5BC2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E582A-288F-C2EA-AC1E-4FE1F2153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83684-7D13-6482-5CAB-F4CBEB8D1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D90C2-9D1C-6FA6-BE72-4892C62D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E8CC7-619A-B855-099D-70F4A30D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73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A410479-5900-2D81-54DF-4604796C87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7296483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59" imgH="355" progId="TCLayout.ActiveDocument.1">
                  <p:embed/>
                </p:oleObj>
              </mc:Choice>
              <mc:Fallback>
                <p:oleObj name="think-cell Slide" r:id="rId14" imgW="359" imgH="355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A410479-5900-2D81-54DF-4604796C87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67B59-41AA-B6BA-F485-270E1250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859D-89C5-9287-8878-EF8AF753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506AD-63E4-2BAA-2207-5E3F8D8FB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89FB-CB7E-4625-8F04-CE9BBF9B86E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C490-1462-DBDD-E6C7-ED1EB61C8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3FB06-5393-56A2-7F07-A0F230D99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7136-9A53-4A64-8A1C-D34D7C57435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E688C6-1459-57D4-091A-424933B8F7C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139250" y="9751060"/>
            <a:ext cx="614362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nbn-COMMERCIAL </a:t>
            </a:r>
          </a:p>
        </p:txBody>
      </p:sp>
    </p:spTree>
    <p:extLst>
      <p:ext uri="{BB962C8B-B14F-4D97-AF65-F5344CB8AC3E}">
        <p14:creationId xmlns:p14="http://schemas.microsoft.com/office/powerpoint/2010/main" val="261734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4F19945-DAB1-6DB4-B4D8-3233D9D829E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46595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9" imgH="355" progId="TCLayout.ActiveDocument.1">
                  <p:embed/>
                </p:oleObj>
              </mc:Choice>
              <mc:Fallback>
                <p:oleObj name="think-cell Slide" r:id="rId3" imgW="359" imgH="35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4F19945-DAB1-6DB4-B4D8-3233D9D829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30E1D2E2-B0F9-289C-268A-35F5AE2F6161}"/>
              </a:ext>
            </a:extLst>
          </p:cNvPr>
          <p:cNvGrpSpPr/>
          <p:nvPr/>
        </p:nvGrpSpPr>
        <p:grpSpPr>
          <a:xfrm>
            <a:off x="0" y="0"/>
            <a:ext cx="6858000" cy="3925825"/>
            <a:chOff x="0" y="0"/>
            <a:chExt cx="6858000" cy="3925825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5F51724-A9E1-3CB5-38F1-32A8FAFEDDD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22"/>
            <a:stretch/>
          </p:blipFill>
          <p:spPr bwMode="auto">
            <a:xfrm>
              <a:off x="0" y="1"/>
              <a:ext cx="6858000" cy="3925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C2ECB4-54AA-8DFA-01F8-C51EC1888D0E}"/>
                </a:ext>
              </a:extLst>
            </p:cNvPr>
            <p:cNvSpPr/>
            <p:nvPr/>
          </p:nvSpPr>
          <p:spPr>
            <a:xfrm>
              <a:off x="0" y="0"/>
              <a:ext cx="6858000" cy="3925824"/>
            </a:xfrm>
            <a:prstGeom prst="rect">
              <a:avLst/>
            </a:prstGeom>
            <a:solidFill>
              <a:srgbClr val="00446E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F591C02-7088-DF25-15D6-09A8109B3CAA}"/>
              </a:ext>
            </a:extLst>
          </p:cNvPr>
          <p:cNvSpPr txBox="1"/>
          <p:nvPr/>
        </p:nvSpPr>
        <p:spPr>
          <a:xfrm>
            <a:off x="338328" y="688925"/>
            <a:ext cx="62774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chemeClr val="bg1"/>
                </a:solidFill>
              </a:rPr>
              <a:t>SCHOOL STUDENT </a:t>
            </a:r>
          </a:p>
          <a:p>
            <a:r>
              <a:rPr lang="en-AU" sz="3200" b="1" dirty="0">
                <a:solidFill>
                  <a:schemeClr val="bg1"/>
                </a:solidFill>
              </a:rPr>
              <a:t>BROADBAND INITIATIVE </a:t>
            </a:r>
          </a:p>
          <a:p>
            <a:endParaRPr lang="en-AU" sz="1000" b="1" dirty="0">
              <a:solidFill>
                <a:schemeClr val="bg1"/>
              </a:solidFill>
            </a:endParaRPr>
          </a:p>
          <a:p>
            <a:r>
              <a:rPr lang="en-AU" sz="3200" b="1" dirty="0">
                <a:solidFill>
                  <a:schemeClr val="bg1"/>
                </a:solidFill>
              </a:rPr>
              <a:t>STEP-BY-STEP: HOW TO CONNECT YOUR SERVICE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C3AF92-820D-36BF-3754-258742C62B20}"/>
              </a:ext>
            </a:extLst>
          </p:cNvPr>
          <p:cNvCxnSpPr>
            <a:cxnSpLocks/>
          </p:cNvCxnSpPr>
          <p:nvPr/>
        </p:nvCxnSpPr>
        <p:spPr>
          <a:xfrm>
            <a:off x="242225" y="821560"/>
            <a:ext cx="0" cy="195072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CBB86A88-A7FD-E7A6-C444-19F61DF3CA89}"/>
              </a:ext>
            </a:extLst>
          </p:cNvPr>
          <p:cNvGrpSpPr/>
          <p:nvPr/>
        </p:nvGrpSpPr>
        <p:grpSpPr>
          <a:xfrm>
            <a:off x="338328" y="4340894"/>
            <a:ext cx="6085974" cy="360000"/>
            <a:chOff x="338328" y="4672965"/>
            <a:chExt cx="6085974" cy="36000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011509-DBDA-4341-07BB-4EF6850A25F2}"/>
                </a:ext>
              </a:extLst>
            </p:cNvPr>
            <p:cNvSpPr txBox="1"/>
            <p:nvPr/>
          </p:nvSpPr>
          <p:spPr>
            <a:xfrm>
              <a:off x="872224" y="4699076"/>
              <a:ext cx="55520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Receive your letter and voucher code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AE924A1-0EB7-0491-1C08-E02D434BA6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8328" y="4672965"/>
              <a:ext cx="360000" cy="360000"/>
            </a:xfrm>
            <a:prstGeom prst="rect">
              <a:avLst/>
            </a:prstGeom>
          </p:spPr>
        </p:pic>
      </p:grp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808EBA0C-78D7-2477-44A1-458BC4CC704C}"/>
              </a:ext>
            </a:extLst>
          </p:cNvPr>
          <p:cNvGrpSpPr/>
          <p:nvPr/>
        </p:nvGrpSpPr>
        <p:grpSpPr>
          <a:xfrm>
            <a:off x="338328" y="4822688"/>
            <a:ext cx="5508232" cy="360000"/>
            <a:chOff x="338328" y="5300259"/>
            <a:chExt cx="5508232" cy="36000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37396AF-0941-17FC-F67A-BB45E386B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8328" y="5300259"/>
              <a:ext cx="360000" cy="3600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58EBEF-AC45-1D8F-790E-AF9AB5766D7E}"/>
                </a:ext>
              </a:extLst>
            </p:cNvPr>
            <p:cNvSpPr txBox="1"/>
            <p:nvPr/>
          </p:nvSpPr>
          <p:spPr>
            <a:xfrm>
              <a:off x="872224" y="5325837"/>
              <a:ext cx="497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Choose an internet provider</a:t>
              </a:r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9038213D-01EB-A51F-AD83-C0BFD151AC01}"/>
              </a:ext>
            </a:extLst>
          </p:cNvPr>
          <p:cNvGrpSpPr/>
          <p:nvPr/>
        </p:nvGrpSpPr>
        <p:grpSpPr>
          <a:xfrm>
            <a:off x="338328" y="6222006"/>
            <a:ext cx="5508232" cy="360000"/>
            <a:chOff x="338328" y="6919222"/>
            <a:chExt cx="5508232" cy="360000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962BD2EA-4C4C-A9C3-6643-E6FFFE3D3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38328" y="6919222"/>
              <a:ext cx="360000" cy="3600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6A802FC-D565-124E-42C3-47FDC3BF6484}"/>
                </a:ext>
              </a:extLst>
            </p:cNvPr>
            <p:cNvSpPr txBox="1"/>
            <p:nvPr/>
          </p:nvSpPr>
          <p:spPr>
            <a:xfrm>
              <a:off x="872224" y="6945333"/>
              <a:ext cx="497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Call that internet provider and order a service </a:t>
              </a:r>
            </a:p>
          </p:txBody>
        </p:sp>
      </p:grp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6DE67638-FACD-3106-CB76-7E343CFBAF4B}"/>
              </a:ext>
            </a:extLst>
          </p:cNvPr>
          <p:cNvGrpSpPr/>
          <p:nvPr/>
        </p:nvGrpSpPr>
        <p:grpSpPr>
          <a:xfrm>
            <a:off x="338328" y="7347587"/>
            <a:ext cx="5945614" cy="360000"/>
            <a:chOff x="332224" y="8128600"/>
            <a:chExt cx="5945614" cy="3600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90150BC7-10CB-0FF2-5D01-6CAC60AC0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32224" y="8128600"/>
              <a:ext cx="360000" cy="36000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7859F45-B337-B4AA-E25A-38869EE5C423}"/>
                </a:ext>
              </a:extLst>
            </p:cNvPr>
            <p:cNvSpPr txBox="1"/>
            <p:nvPr/>
          </p:nvSpPr>
          <p:spPr>
            <a:xfrm>
              <a:off x="872224" y="8154712"/>
              <a:ext cx="54056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Internet provider will step you through getting connected</a:t>
              </a:r>
            </a:p>
          </p:txBody>
        </p:sp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862430F2-8C11-DE79-A7B7-E7E7D0936B82}"/>
              </a:ext>
            </a:extLst>
          </p:cNvPr>
          <p:cNvGrpSpPr/>
          <p:nvPr/>
        </p:nvGrpSpPr>
        <p:grpSpPr>
          <a:xfrm>
            <a:off x="338328" y="8490481"/>
            <a:ext cx="5964555" cy="360000"/>
            <a:chOff x="512224" y="9151807"/>
            <a:chExt cx="596455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31F3D223-BFBE-6B6D-C885-EB2EA6C7F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2224" y="9151807"/>
              <a:ext cx="360000" cy="360000"/>
            </a:xfrm>
            <a:prstGeom prst="rect">
              <a:avLst/>
            </a:prstGeom>
          </p:spPr>
        </p:pic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7B384595-1B76-5985-862F-EF0B5D541916}"/>
                </a:ext>
              </a:extLst>
            </p:cNvPr>
            <p:cNvSpPr txBox="1"/>
            <p:nvPr/>
          </p:nvSpPr>
          <p:spPr>
            <a:xfrm>
              <a:off x="1071165" y="9168890"/>
              <a:ext cx="54056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Receive your free modem and connect to the nbn</a:t>
              </a:r>
              <a:r>
                <a:rPr lang="en-AU" sz="1400" baseline="300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®</a:t>
              </a:r>
              <a:r>
                <a:rPr lang="en-AU" sz="1400" dirty="0">
                  <a:solidFill>
                    <a:srgbClr val="00AEEF"/>
                  </a:solidFill>
                  <a:latin typeface="Arial Rounded MT Bold" panose="020F0704030504030204" pitchFamily="34" charset="0"/>
                </a:rPr>
                <a:t> network</a:t>
              </a:r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432A121C-9455-CAAC-5F13-0867DFEB898B}"/>
              </a:ext>
            </a:extLst>
          </p:cNvPr>
          <p:cNvGrpSpPr/>
          <p:nvPr/>
        </p:nvGrpSpPr>
        <p:grpSpPr>
          <a:xfrm>
            <a:off x="-1" y="3069521"/>
            <a:ext cx="6858002" cy="1172117"/>
            <a:chOff x="-1" y="3317239"/>
            <a:chExt cx="6858002" cy="1172117"/>
          </a:xfrm>
        </p:grpSpPr>
        <p:sp>
          <p:nvSpPr>
            <p:cNvPr id="1031" name="Rectangle 1030">
              <a:extLst>
                <a:ext uri="{FF2B5EF4-FFF2-40B4-BE49-F238E27FC236}">
                  <a16:creationId xmlns:a16="http://schemas.microsoft.com/office/drawing/2014/main" id="{898F952E-E16D-C650-AAF6-61DA376D9C65}"/>
                </a:ext>
              </a:extLst>
            </p:cNvPr>
            <p:cNvSpPr/>
            <p:nvPr/>
          </p:nvSpPr>
          <p:spPr>
            <a:xfrm>
              <a:off x="-1" y="3317239"/>
              <a:ext cx="6858001" cy="11721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B910976C-E63F-6E6E-FC0A-EB9723C9CDAF}"/>
                </a:ext>
              </a:extLst>
            </p:cNvPr>
            <p:cNvSpPr txBox="1"/>
            <p:nvPr/>
          </p:nvSpPr>
          <p:spPr>
            <a:xfrm>
              <a:off x="897269" y="3607124"/>
              <a:ext cx="2531731" cy="52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$0 cost and free modem</a:t>
              </a:r>
            </a:p>
            <a:p>
              <a:pPr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One-year from the day you connect</a:t>
              </a:r>
            </a:p>
          </p:txBody>
        </p:sp>
        <p:pic>
          <p:nvPicPr>
            <p:cNvPr id="1037" name="Picture 1036">
              <a:extLst>
                <a:ext uri="{FF2B5EF4-FFF2-40B4-BE49-F238E27FC236}">
                  <a16:creationId xmlns:a16="http://schemas.microsoft.com/office/drawing/2014/main" id="{FDDFEC29-F4B9-4DAD-76B9-7D50E47D7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359392" y="3577820"/>
              <a:ext cx="630000" cy="630000"/>
            </a:xfrm>
            <a:prstGeom prst="rect">
              <a:avLst/>
            </a:prstGeom>
          </p:spPr>
        </p:pic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092E1187-BD54-7E09-D364-91A64D0E7421}"/>
                </a:ext>
              </a:extLst>
            </p:cNvPr>
            <p:cNvSpPr txBox="1"/>
            <p:nvPr/>
          </p:nvSpPr>
          <p:spPr>
            <a:xfrm>
              <a:off x="3989392" y="3379244"/>
              <a:ext cx="2868609" cy="1044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Contact </a:t>
              </a:r>
              <a:r>
                <a:rPr lang="en-AU" sz="1050" b="1" dirty="0">
                  <a:solidFill>
                    <a:schemeClr val="tx2">
                      <a:lumMod val="90000"/>
                      <a:lumOff val="10000"/>
                    </a:schemeClr>
                  </a:solidFill>
                  <a:highlight>
                    <a:srgbClr val="FFFF00"/>
                  </a:highlight>
                </a:rPr>
                <a:t>[NO] </a:t>
              </a: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at </a:t>
              </a:r>
              <a:r>
                <a:rPr lang="en-AU" sz="1050" b="1" dirty="0">
                  <a:solidFill>
                    <a:schemeClr val="tx2">
                      <a:lumMod val="90000"/>
                      <a:lumOff val="10000"/>
                    </a:schemeClr>
                  </a:solidFill>
                  <a:highlight>
                    <a:srgbClr val="FFFF00"/>
                  </a:highlight>
                </a:rPr>
                <a:t>[##########]</a:t>
              </a:r>
            </a:p>
            <a:p>
              <a:pPr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Call National Referral Centre </a:t>
              </a:r>
            </a:p>
            <a:p>
              <a:pPr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1800 954 610</a:t>
              </a:r>
              <a:endParaRPr lang="en-AU" sz="1050" b="1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  <a:p>
              <a:pPr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AU" sz="1050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Visit </a:t>
              </a:r>
              <a:r>
                <a:rPr lang="en-AU" sz="105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anglicarevic.org.au/student-internet</a:t>
              </a:r>
            </a:p>
          </p:txBody>
        </p:sp>
      </p:grpSp>
      <p:sp>
        <p:nvSpPr>
          <p:cNvPr id="1039" name="TextBox 1038">
            <a:extLst>
              <a:ext uri="{FF2B5EF4-FFF2-40B4-BE49-F238E27FC236}">
                <a16:creationId xmlns:a16="http://schemas.microsoft.com/office/drawing/2014/main" id="{410134EC-1521-9D7E-1F80-BE580046ED8B}"/>
              </a:ext>
            </a:extLst>
          </p:cNvPr>
          <p:cNvSpPr txBox="1"/>
          <p:nvPr/>
        </p:nvSpPr>
        <p:spPr>
          <a:xfrm>
            <a:off x="338328" y="5207387"/>
            <a:ext cx="6277444" cy="890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The letter you have been given will include a list of SSBI participating internet providers that provide </a:t>
            </a:r>
            <a:r>
              <a:rPr lang="en-AU" sz="105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nbn</a:t>
            </a: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home broadband to your area. </a:t>
            </a:r>
          </a:p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To find out more about each participating internet provider and their most up-to-date offers, visit nbn.com.au/ssbi</a:t>
            </a: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 </a:t>
            </a:r>
            <a:endParaRPr lang="en-US" sz="105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6ECEB619-C718-5366-1B16-707BC33284B7}"/>
              </a:ext>
            </a:extLst>
          </p:cNvPr>
          <p:cNvSpPr txBox="1"/>
          <p:nvPr/>
        </p:nvSpPr>
        <p:spPr>
          <a:xfrm>
            <a:off x="338328" y="6593624"/>
            <a:ext cx="6277444" cy="70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Contact numbers and website details are found on your letter or at nbn.com.au/ssbi</a:t>
            </a:r>
          </a:p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When you call, explain you are a </a:t>
            </a:r>
            <a:r>
              <a:rPr lang="en-AU" sz="105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School Student Broadband Initiative </a:t>
            </a: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family and you want to redeem your voucher for one-year of free </a:t>
            </a:r>
            <a:r>
              <a:rPr lang="en-AU" sz="105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nbn</a:t>
            </a: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home broadband.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CE7C5959-304C-DD39-97B7-E31CC4DB57C9}"/>
              </a:ext>
            </a:extLst>
          </p:cNvPr>
          <p:cNvSpPr txBox="1"/>
          <p:nvPr/>
        </p:nvSpPr>
        <p:spPr>
          <a:xfrm>
            <a:off x="332224" y="7711523"/>
            <a:ext cx="6283548" cy="70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Internet provider will talk you through what the next steps are to get connected. </a:t>
            </a:r>
          </a:p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 technician may need to come to your home to connect the internet via the nbn</a:t>
            </a:r>
            <a:r>
              <a:rPr lang="en-AU" sz="1050" baseline="30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®</a:t>
            </a:r>
            <a:r>
              <a:rPr lang="en-AU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network. The internet provider will arrange an appointment time that is convenient for you. 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B67E7E10-2A6C-5AEA-7308-204FC09B21E1}"/>
              </a:ext>
            </a:extLst>
          </p:cNvPr>
          <p:cNvSpPr txBox="1"/>
          <p:nvPr/>
        </p:nvSpPr>
        <p:spPr>
          <a:xfrm>
            <a:off x="332223" y="8857970"/>
            <a:ext cx="6283549" cy="44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105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At the end of the free one-year SSBI service the internet provider may let you move to a paid plan, but only if you want to. You can also check if other internet providers offer services in your area.</a:t>
            </a:r>
            <a:endParaRPr lang="en-AU" sz="105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049" name="Graphic 1048">
            <a:extLst>
              <a:ext uri="{FF2B5EF4-FFF2-40B4-BE49-F238E27FC236}">
                <a16:creationId xmlns:a16="http://schemas.microsoft.com/office/drawing/2014/main" id="{D7A1DED3-346E-AA64-3D8A-CFE713B401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3328" y="3330102"/>
            <a:ext cx="630000" cy="630000"/>
          </a:xfrm>
          <a:prstGeom prst="rect">
            <a:avLst/>
          </a:prstGeom>
        </p:spPr>
      </p:pic>
      <p:sp>
        <p:nvSpPr>
          <p:cNvPr id="1051" name="TextBox 1050">
            <a:extLst>
              <a:ext uri="{FF2B5EF4-FFF2-40B4-BE49-F238E27FC236}">
                <a16:creationId xmlns:a16="http://schemas.microsoft.com/office/drawing/2014/main" id="{4F7418A2-D247-A37A-1ABD-353D55C2D2C3}"/>
              </a:ext>
            </a:extLst>
          </p:cNvPr>
          <p:cNvSpPr txBox="1"/>
          <p:nvPr/>
        </p:nvSpPr>
        <p:spPr>
          <a:xfrm>
            <a:off x="203327" y="9414751"/>
            <a:ext cx="6412445" cy="431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AU" sz="1000" i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Details in this flyer is correct as at 9 October 2023 but is subject to change. For the most up-to-date details on SSBI internet providers and their offers, see </a:t>
            </a:r>
            <a:r>
              <a:rPr lang="en-AU" sz="1000" i="1" u="sng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nbn.com.au/SSBI</a:t>
            </a:r>
            <a:endParaRPr lang="en-AU" sz="105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03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6">
      <a:dk1>
        <a:srgbClr val="21327E"/>
      </a:dk1>
      <a:lt1>
        <a:srgbClr val="FFFFFF"/>
      </a:lt1>
      <a:dk2>
        <a:srgbClr val="1A1818"/>
      </a:dk2>
      <a:lt2>
        <a:srgbClr val="009FE3"/>
      </a:lt2>
      <a:accent1>
        <a:srgbClr val="002856"/>
      </a:accent1>
      <a:accent2>
        <a:srgbClr val="A0E311"/>
      </a:accent2>
      <a:accent3>
        <a:srgbClr val="21327E"/>
      </a:accent3>
      <a:accent4>
        <a:srgbClr val="EDEFEE"/>
      </a:accent4>
      <a:accent5>
        <a:srgbClr val="002856"/>
      </a:accent5>
      <a:accent6>
        <a:srgbClr val="009FE3"/>
      </a:accent6>
      <a:hlink>
        <a:srgbClr val="009FE3"/>
      </a:hlink>
      <a:folHlink>
        <a:srgbClr val="21327E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168C9BD-9674-4A4D-8B03-3112C5093295}" vid="{F6AB4CAD-F517-4A40-B67E-1B162422E589}"/>
    </a:ext>
  </a:extLst>
</a:theme>
</file>

<file path=docMetadata/LabelInfo.xml><?xml version="1.0" encoding="utf-8"?>
<clbl:labelList xmlns:clbl="http://schemas.microsoft.com/office/2020/mipLabelMetadata">
  <clbl:label id="{e262cc78-5686-4f0c-9282-55bf52f286dd}" enabled="1" method="Standard" siteId="{947cb559-a380-4152-9eb5-c7aaf41b194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5630</TotalTime>
  <Words>304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Clancy</dc:creator>
  <cp:lastModifiedBy>Tom Clancy</cp:lastModifiedBy>
  <cp:revision>2</cp:revision>
  <dcterms:created xsi:type="dcterms:W3CDTF">2023-04-14T04:15:52Z</dcterms:created>
  <dcterms:modified xsi:type="dcterms:W3CDTF">2023-10-11T05:09:59Z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Theme:9</vt:lpwstr>
  </property>
  <property fmtid="{D5CDD505-2E9C-101B-9397-08002B2CF9AE}" pid="3" name="ClassificationContentMarkingFooterText">
    <vt:lpwstr>nbn-COMMERCIAL </vt:lpwstr>
  </property>
</Properties>
</file>